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019" r:id="rId3"/>
    <p:sldId id="1020" r:id="rId4"/>
    <p:sldId id="1021" r:id="rId5"/>
    <p:sldId id="1024" r:id="rId6"/>
    <p:sldId id="1083" r:id="rId7"/>
    <p:sldId id="1084" r:id="rId8"/>
    <p:sldId id="1025" r:id="rId9"/>
    <p:sldId id="1026" r:id="rId10"/>
    <p:sldId id="1085" r:id="rId11"/>
    <p:sldId id="1086" r:id="rId12"/>
    <p:sldId id="1027" r:id="rId13"/>
    <p:sldId id="1028" r:id="rId14"/>
    <p:sldId id="1035" r:id="rId15"/>
    <p:sldId id="1031" r:id="rId16"/>
    <p:sldId id="1029" r:id="rId17"/>
    <p:sldId id="1033" r:id="rId18"/>
    <p:sldId id="1022" r:id="rId19"/>
    <p:sldId id="1037" r:id="rId20"/>
    <p:sldId id="1090" r:id="rId21"/>
    <p:sldId id="1096" r:id="rId22"/>
    <p:sldId id="1099"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硫与环境保护</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单元  硫</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及其化合物的相互转化</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使得失电子的总数相等。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53209" y="1484784"/>
            <a:ext cx="5930029" cy="1619851"/>
          </a:xfrm>
          <a:prstGeom prst="rect">
            <a:avLst/>
          </a:prstGeom>
        </p:spPr>
      </p:pic>
      <mc:AlternateContent xmlns:mc="http://schemas.openxmlformats.org/markup-compatibility/2006" xmlns:a14="http://schemas.microsoft.com/office/drawing/2010/main">
        <mc:Choice Requires="a14">
          <p:sp>
            <p:nvSpPr>
              <p:cNvPr id="5" name="内容占位符 1"/>
              <p:cNvSpPr txBox="1">
                <a:spLocks/>
              </p:cNvSpPr>
              <p:nvPr/>
            </p:nvSpPr>
            <p:spPr bwMode="auto">
              <a:xfrm>
                <a:off x="360854" y="3213774"/>
                <a:ext cx="11485848" cy="18714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根据质量守恒定律配平其他物质的化学计量数，并添加气体符号，注明反应条件，将单线改为双线。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3213774"/>
                <a:ext cx="11485848" cy="1871410"/>
              </a:xfrm>
              <a:prstGeom prst="rect">
                <a:avLst/>
              </a:prstGeom>
              <a:blipFill>
                <a:blip r:embed="rId3"/>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3522717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氧化还原</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反应的守恒规律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含义：氧化剂化合价降低总数等于还原剂化合价升高总数</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氧化剂得电子总数等于还原剂失电子总数。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应用：有关氧化还原反应的计算。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91875;FounderCES"/>
          <p:cNvPicPr/>
          <p:nvPr/>
        </p:nvPicPr>
        <p:blipFill>
          <a:blip r:embed="rId2">
            <a:clrChange>
              <a:clrFrom>
                <a:srgbClr val="FFFFFF"/>
              </a:clrFrom>
              <a:clrTo>
                <a:srgbClr val="FFFFFF">
                  <a:alpha val="0"/>
                </a:srgbClr>
              </a:clrTo>
            </a:clrChange>
          </a:blip>
          <a:stretch>
            <a:fillRect/>
          </a:stretch>
        </p:blipFill>
        <p:spPr>
          <a:xfrm>
            <a:off x="343436" y="908720"/>
            <a:ext cx="1354455" cy="359410"/>
          </a:xfrm>
          <a:prstGeom prst="rect">
            <a:avLst/>
          </a:prstGeom>
          <a:solidFill>
            <a:scrgbClr r="0" g="0" b="0">
              <a:alpha val="0"/>
            </a:scrgbClr>
          </a:solidFill>
        </p:spPr>
      </p:pic>
    </p:spTree>
    <p:extLst>
      <p:ext uri="{BB962C8B-B14F-4D97-AF65-F5344CB8AC3E}">
        <p14:creationId xmlns:p14="http://schemas.microsoft.com/office/powerpoint/2010/main" val="565580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硫</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及其化合物的相互</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转化</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24要点破.EPS" descr="id:2147489683;FounderCES"/>
          <p:cNvPicPr/>
          <p:nvPr/>
        </p:nvPicPr>
        <p:blipFill>
          <a:blip r:embed="rId2"/>
          <a:stretch>
            <a:fillRect/>
          </a:stretch>
        </p:blipFill>
        <p:spPr>
          <a:xfrm>
            <a:off x="2970689" y="747286"/>
            <a:ext cx="6249035" cy="539750"/>
          </a:xfrm>
          <a:prstGeom prst="rect">
            <a:avLst/>
          </a:prstGeom>
        </p:spPr>
      </p:pic>
      <p:pic>
        <p:nvPicPr>
          <p:cNvPr id="4" name="要点1.EPS" descr="id:2147489690;FounderCES"/>
          <p:cNvPicPr/>
          <p:nvPr/>
        </p:nvPicPr>
        <p:blipFill>
          <a:blip r:embed="rId3"/>
          <a:stretch>
            <a:fillRect/>
          </a:stretch>
        </p:blipFill>
        <p:spPr>
          <a:xfrm>
            <a:off x="343436" y="1574210"/>
            <a:ext cx="1024890" cy="359410"/>
          </a:xfrm>
          <a:prstGeom prst="rect">
            <a:avLst/>
          </a:prstGeom>
        </p:spPr>
      </p:pic>
      <p:pic>
        <p:nvPicPr>
          <p:cNvPr id="6" name="图片 5"/>
          <p:cNvPicPr>
            <a:picLocks noChangeAspect="1"/>
          </p:cNvPicPr>
          <p:nvPr/>
        </p:nvPicPr>
        <p:blipFill>
          <a:blip r:embed="rId4"/>
          <a:stretch>
            <a:fillRect/>
          </a:stretch>
        </p:blipFill>
        <p:spPr>
          <a:xfrm>
            <a:off x="2889839" y="2029393"/>
            <a:ext cx="6410733" cy="1183583"/>
          </a:xfrm>
          <a:prstGeom prst="rect">
            <a:avLst/>
          </a:prstGeom>
        </p:spPr>
      </p:pic>
      <p:sp>
        <p:nvSpPr>
          <p:cNvPr id="7" name="内容占位符 1"/>
          <p:cNvSpPr txBox="1">
            <a:spLocks/>
          </p:cNvSpPr>
          <p:nvPr/>
        </p:nvSpPr>
        <p:spPr bwMode="auto">
          <a:xfrm>
            <a:off x="360854" y="32849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不同价态硫的转化通过氧化还原反应实现</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当硫元素的化合价升高或降低时，一般升高或降低到其相邻的价态，即台阶式升降，可用如图表示：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ee123.jpg" descr="id:2147491896;FounderCES"/>
          <p:cNvPicPr/>
          <p:nvPr/>
        </p:nvPicPr>
        <p:blipFill>
          <a:blip r:embed="rId5">
            <a:clrChange>
              <a:clrFrom>
                <a:srgbClr val="FFFFFF"/>
              </a:clrFrom>
              <a:clrTo>
                <a:srgbClr val="FFFFFF">
                  <a:alpha val="0"/>
                </a:srgbClr>
              </a:clrTo>
            </a:clrChange>
          </a:blip>
          <a:stretch>
            <a:fillRect/>
          </a:stretch>
        </p:blipFill>
        <p:spPr>
          <a:xfrm>
            <a:off x="3980079" y="4437112"/>
            <a:ext cx="4243166" cy="2160240"/>
          </a:xfrm>
          <a:prstGeom prst="rect">
            <a:avLst/>
          </a:prstGeom>
          <a:solidFill>
            <a:scrgbClr r="0" g="0" b="0">
              <a:alpha val="0"/>
            </a:scrgbClr>
          </a:solidFill>
        </p:spPr>
      </p:pic>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相同价态硫的转化通过非氧化还原反应实现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ee124.jpg" descr="id:2147491903;FounderCES"/>
          <p:cNvPicPr/>
          <p:nvPr/>
        </p:nvPicPr>
        <p:blipFill>
          <a:blip r:embed="rId2">
            <a:clrChange>
              <a:clrFrom>
                <a:srgbClr val="FFFFFF"/>
              </a:clrFrom>
              <a:clrTo>
                <a:srgbClr val="FFFFFF">
                  <a:alpha val="0"/>
                </a:srgbClr>
              </a:clrTo>
            </a:clrChange>
          </a:blip>
          <a:stretch>
            <a:fillRect/>
          </a:stretch>
        </p:blipFill>
        <p:spPr>
          <a:xfrm>
            <a:off x="2718978" y="1484784"/>
            <a:ext cx="6769569" cy="1135494"/>
          </a:xfrm>
          <a:prstGeom prst="rect">
            <a:avLst/>
          </a:prstGeom>
          <a:solidFill>
            <a:scrgbClr r="0" g="0" b="0">
              <a:alpha val="0"/>
            </a:scrgbClr>
          </a:solidFill>
        </p:spPr>
      </p:pic>
    </p:spTree>
    <p:extLst>
      <p:ext uri="{BB962C8B-B14F-4D97-AF65-F5344CB8AC3E}">
        <p14:creationId xmlns:p14="http://schemas.microsoft.com/office/powerpoint/2010/main" val="32535859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364383"/>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下列含硫化合物相互转化的离子方程式正确的是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中滴加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过量的氨水吸收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曝露在空气中的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溶液慢慢变质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稀硫酸中滴加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364383"/>
              </a:xfrm>
              <a:blipFill>
                <a:blip r:embed="rId2"/>
                <a:stretch>
                  <a:fillRect l="-796"/>
                </a:stretch>
              </a:blipFill>
            </p:spPr>
            <p:txBody>
              <a:bodyPr/>
              <a:lstStyle/>
              <a:p>
                <a:r>
                  <a:rPr lang="zh-CN" altLang="en-US">
                    <a:noFill/>
                  </a:rPr>
                  <a:t> </a:t>
                </a:r>
              </a:p>
            </p:txBody>
          </p:sp>
        </mc:Fallback>
      </mc:AlternateContent>
      <p:pic>
        <p:nvPicPr>
          <p:cNvPr id="3" name="24典例1.EPS" descr="id:2147489704;FounderCES"/>
          <p:cNvPicPr/>
          <p:nvPr/>
        </p:nvPicPr>
        <p:blipFill>
          <a:blip r:embed="rId3"/>
          <a:stretch>
            <a:fillRect/>
          </a:stretch>
        </p:blipFill>
        <p:spPr>
          <a:xfrm>
            <a:off x="343436" y="915707"/>
            <a:ext cx="1116965" cy="359410"/>
          </a:xfrm>
          <a:prstGeom prst="rect">
            <a:avLst/>
          </a:prstGeom>
        </p:spPr>
      </p:pic>
      <p:sp>
        <p:nvSpPr>
          <p:cNvPr id="4" name="内容占位符 1"/>
          <p:cNvSpPr txBox="1">
            <a:spLocks/>
          </p:cNvSpPr>
          <p:nvPr/>
        </p:nvSpPr>
        <p:spPr bwMode="auto">
          <a:xfrm>
            <a:off x="360854" y="393305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4"/>
          <a:stretch>
            <a:fillRect/>
          </a:stretch>
        </p:blipFill>
        <p:spPr>
          <a:xfrm>
            <a:off x="360854" y="4129811"/>
            <a:ext cx="807720" cy="287655"/>
          </a:xfrm>
          <a:prstGeom prst="rect">
            <a:avLst/>
          </a:prstGeom>
        </p:spPr>
      </p:pic>
    </p:spTree>
    <p:extLst>
      <p:ext uri="{BB962C8B-B14F-4D97-AF65-F5344CB8AC3E}">
        <p14:creationId xmlns:p14="http://schemas.microsoft.com/office/powerpoint/2010/main" val="423656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89670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过量氨水吸收二氧化硫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反应生成亚硫酸铵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正确的离子方程式为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亚硫酸根离子被氧化生成硫酸根离子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原离子方程式氧原子不守恒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稀硫酸中滴加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原离子方程式未注意离子的配比系数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896708"/>
              </a:xfrm>
              <a:blipFill>
                <a:blip r:embed="rId2"/>
                <a:stretch>
                  <a:fillRect l="-796" r="-849"/>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86420"/>
            <a:ext cx="807720" cy="287655"/>
          </a:xfrm>
          <a:prstGeom prst="rect">
            <a:avLst/>
          </a:prstGeom>
        </p:spPr>
      </p:pic>
    </p:spTree>
    <p:extLst>
      <p:ext uri="{BB962C8B-B14F-4D97-AF65-F5344CB8AC3E}">
        <p14:creationId xmlns:p14="http://schemas.microsoft.com/office/powerpoint/2010/main" val="33634026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4627096"/>
          </a:xfrm>
          <a:prstGeom prst="rect">
            <a:avLst/>
          </a:prstGeom>
        </p:spPr>
      </p:pic>
      <p:sp>
        <p:nvSpPr>
          <p:cNvPr id="2" name="内容占位符 1"/>
          <p:cNvSpPr>
            <a:spLocks noGrp="1"/>
          </p:cNvSpPr>
          <p:nvPr>
            <p:ph idx="1"/>
          </p:nvPr>
        </p:nvSpPr>
        <p:spPr>
          <a:xfrm>
            <a:off x="360854" y="847162"/>
            <a:ext cx="11485848" cy="230832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不同价态的含硫物质间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通过氧化还原反应来转化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相同价态的含硫化合物间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通过非氧化还原反应来转化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697;FounderCES"/>
          <p:cNvPicPr/>
          <p:nvPr/>
        </p:nvPicPr>
        <p:blipFill>
          <a:blip r:embed="rId3"/>
          <a:stretch>
            <a:fillRect/>
          </a:stretch>
        </p:blipFill>
        <p:spPr>
          <a:xfrm>
            <a:off x="343436" y="1010392"/>
            <a:ext cx="1641475" cy="359410"/>
          </a:xfrm>
          <a:prstGeom prst="rect">
            <a:avLst/>
          </a:prstGeom>
        </p:spPr>
      </p:pic>
      <p:pic>
        <p:nvPicPr>
          <p:cNvPr id="6" name="图片 5"/>
          <p:cNvPicPr>
            <a:picLocks noChangeAspect="1"/>
          </p:cNvPicPr>
          <p:nvPr/>
        </p:nvPicPr>
        <p:blipFill>
          <a:blip r:embed="rId4"/>
          <a:stretch>
            <a:fillRect/>
          </a:stretch>
        </p:blipFill>
        <p:spPr>
          <a:xfrm>
            <a:off x="3651290" y="1556792"/>
            <a:ext cx="4887832" cy="888696"/>
          </a:xfrm>
          <a:prstGeom prst="rect">
            <a:avLst/>
          </a:prstGeom>
        </p:spPr>
      </p:pic>
      <p:pic>
        <p:nvPicPr>
          <p:cNvPr id="7" name="图片 6"/>
          <p:cNvPicPr>
            <a:picLocks noChangeAspect="1"/>
          </p:cNvPicPr>
          <p:nvPr/>
        </p:nvPicPr>
        <p:blipFill>
          <a:blip r:embed="rId5"/>
          <a:stretch>
            <a:fillRect/>
          </a:stretch>
        </p:blipFill>
        <p:spPr>
          <a:xfrm>
            <a:off x="2409782" y="3134940"/>
            <a:ext cx="7370849" cy="1950244"/>
          </a:xfrm>
          <a:prstGeom prst="rect">
            <a:avLst/>
          </a:prstGeom>
        </p:spPr>
      </p:pic>
    </p:spTree>
    <p:extLst>
      <p:ext uri="{BB962C8B-B14F-4D97-AF65-F5344CB8AC3E}">
        <p14:creationId xmlns:p14="http://schemas.microsoft.com/office/powerpoint/2010/main" val="41055551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新</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情境下氧化还原反应方程式的配平步骤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找出反应微粒：通过氧化还原反应中元素价态的变化，找出发生氧化还原反应的微粒。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正确预测产物：依据氧化还原反应规律确定氧化产物和还原产物。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配平变价微粒：应用最小公倍数法确定得失电子的数目，配平含变价元素的相关物质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733;FounderCES"/>
          <p:cNvPicPr/>
          <p:nvPr/>
        </p:nvPicPr>
        <p:blipFill>
          <a:blip r:embed="rId2"/>
          <a:stretch>
            <a:fillRect/>
          </a:stretch>
        </p:blipFill>
        <p:spPr>
          <a:xfrm>
            <a:off x="341993" y="915707"/>
            <a:ext cx="1024890" cy="359410"/>
          </a:xfrm>
          <a:prstGeom prst="rect">
            <a:avLst/>
          </a:prstGeom>
        </p:spPr>
      </p:pic>
    </p:spTree>
    <p:extLst>
      <p:ext uri="{BB962C8B-B14F-4D97-AF65-F5344CB8AC3E}">
        <p14:creationId xmlns:p14="http://schemas.microsoft.com/office/powerpoint/2010/main" val="33670679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确定缺项物质：根据溶液酸碱性及电荷守恒确定缺项物质是</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还是</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420227764"/>
              </p:ext>
            </p:extLst>
          </p:nvPr>
        </p:nvGraphicFramePr>
        <p:xfrm>
          <a:off x="343711" y="1412776"/>
          <a:ext cx="11502992" cy="1800201"/>
        </p:xfrm>
        <a:graphic>
          <a:graphicData uri="http://schemas.openxmlformats.org/drawingml/2006/table">
            <a:tbl>
              <a:tblPr firstRow="1" firstCol="1" bandRow="1"/>
              <a:tblGrid>
                <a:gridCol w="1948606">
                  <a:extLst>
                    <a:ext uri="{9D8B030D-6E8A-4147-A177-3AD203B41FA5}">
                      <a16:colId xmlns:a16="http://schemas.microsoft.com/office/drawing/2014/main" val="3228555257"/>
                    </a:ext>
                  </a:extLst>
                </a:gridCol>
                <a:gridCol w="9554386">
                  <a:extLst>
                    <a:ext uri="{9D8B030D-6E8A-4147-A177-3AD203B41FA5}">
                      <a16:colId xmlns:a16="http://schemas.microsoft.com/office/drawing/2014/main" val="4122620693"/>
                    </a:ext>
                  </a:extLst>
                </a:gridCol>
              </a:tblGrid>
              <a:tr h="600067">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补项原则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32019742"/>
                  </a:ext>
                </a:extLst>
              </a:tr>
              <a:tr h="60006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酸性条件下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氢</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或多</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水</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77984094"/>
                  </a:ext>
                </a:extLst>
              </a:tr>
              <a:tr h="60006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碱性条件下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氢</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或多</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补</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水</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少</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补</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97236437"/>
                  </a:ext>
                </a:extLst>
              </a:tr>
            </a:tbl>
          </a:graphicData>
        </a:graphic>
      </p:graphicFrame>
      <p:sp>
        <p:nvSpPr>
          <p:cNvPr id="4" name="内容占位符 1"/>
          <p:cNvSpPr txBox="1">
            <a:spLocks/>
          </p:cNvSpPr>
          <p:nvPr/>
        </p:nvSpPr>
        <p:spPr bwMode="auto">
          <a:xfrm>
            <a:off x="360854" y="32348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整体元素配平：通过观察法确定所有物质的化学计量数。</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验证：检查物质拆分是否正确；检查电荷、原子是否守恒。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7921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氢纳米碳管的成功研制体现了科技的进步。用电弧法合成的碳纳米管常含有大量的杂质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碳纳米颗粒。这种碳纳米颗粒可用氧化气化法提纯。其反应中的反应物和生成物有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七种。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请用上述物质填空，并配平化学方程式：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79214"/>
              </a:xfrm>
              <a:blipFill>
                <a:blip r:embed="rId2"/>
                <a:stretch>
                  <a:fillRect l="-796" r="-849"/>
                </a:stretch>
              </a:blipFill>
            </p:spPr>
            <p:txBody>
              <a:bodyPr/>
              <a:lstStyle/>
              <a:p>
                <a:r>
                  <a:rPr lang="zh-CN" altLang="en-US">
                    <a:noFill/>
                  </a:rPr>
                  <a:t> </a:t>
                </a:r>
              </a:p>
            </p:txBody>
          </p:sp>
        </mc:Fallback>
      </mc:AlternateContent>
      <p:pic>
        <p:nvPicPr>
          <p:cNvPr id="3" name="24典例2.EPS" descr="id:2147489740;FounderCES"/>
          <p:cNvPicPr/>
          <p:nvPr/>
        </p:nvPicPr>
        <p:blipFill>
          <a:blip r:embed="rId3"/>
          <a:stretch>
            <a:fillRect/>
          </a:stretch>
        </p:blipFill>
        <p:spPr>
          <a:xfrm>
            <a:off x="341994" y="915707"/>
            <a:ext cx="1116965" cy="359410"/>
          </a:xfrm>
          <a:prstGeom prst="rect">
            <a:avLst/>
          </a:prstGeom>
        </p:spPr>
      </p:pic>
      <p:pic>
        <p:nvPicPr>
          <p:cNvPr id="4" name="图片 3"/>
          <p:cNvPicPr>
            <a:picLocks noChangeAspect="1"/>
          </p:cNvPicPr>
          <p:nvPr/>
        </p:nvPicPr>
        <p:blipFill>
          <a:blip r:embed="rId4"/>
          <a:stretch>
            <a:fillRect/>
          </a:stretch>
        </p:blipFill>
        <p:spPr>
          <a:xfrm>
            <a:off x="400848" y="3158620"/>
            <a:ext cx="302987" cy="317146"/>
          </a:xfrm>
          <a:prstGeom prst="rect">
            <a:avLst/>
          </a:prstGeom>
        </p:spPr>
      </p:pic>
      <p:pic>
        <p:nvPicPr>
          <p:cNvPr id="6" name="图片 5"/>
          <p:cNvPicPr>
            <a:picLocks noChangeAspect="1"/>
          </p:cNvPicPr>
          <p:nvPr/>
        </p:nvPicPr>
        <p:blipFill>
          <a:blip r:embed="rId4"/>
          <a:stretch>
            <a:fillRect/>
          </a:stretch>
        </p:blipFill>
        <p:spPr>
          <a:xfrm>
            <a:off x="1281338" y="3158620"/>
            <a:ext cx="302987" cy="317146"/>
          </a:xfrm>
          <a:prstGeom prst="rect">
            <a:avLst/>
          </a:prstGeom>
        </p:spPr>
      </p:pic>
      <p:pic>
        <p:nvPicPr>
          <p:cNvPr id="7" name="图片 6"/>
          <p:cNvPicPr>
            <a:picLocks noChangeAspect="1"/>
          </p:cNvPicPr>
          <p:nvPr/>
        </p:nvPicPr>
        <p:blipFill>
          <a:blip r:embed="rId4"/>
          <a:stretch>
            <a:fillRect/>
          </a:stretch>
        </p:blipFill>
        <p:spPr>
          <a:xfrm>
            <a:off x="3116751" y="3158620"/>
            <a:ext cx="302987" cy="317146"/>
          </a:xfrm>
          <a:prstGeom prst="rect">
            <a:avLst/>
          </a:prstGeom>
        </p:spPr>
      </p:pic>
      <p:pic>
        <p:nvPicPr>
          <p:cNvPr id="8" name="图片 7"/>
          <p:cNvPicPr>
            <a:picLocks noChangeAspect="1"/>
          </p:cNvPicPr>
          <p:nvPr/>
        </p:nvPicPr>
        <p:blipFill>
          <a:blip r:embed="rId4"/>
          <a:stretch>
            <a:fillRect/>
          </a:stretch>
        </p:blipFill>
        <p:spPr>
          <a:xfrm>
            <a:off x="4902442" y="3158620"/>
            <a:ext cx="302987" cy="317146"/>
          </a:xfrm>
          <a:prstGeom prst="rect">
            <a:avLst/>
          </a:prstGeom>
        </p:spPr>
      </p:pic>
      <p:pic>
        <p:nvPicPr>
          <p:cNvPr id="10" name="图片 9"/>
          <p:cNvPicPr>
            <a:picLocks noChangeAspect="1"/>
          </p:cNvPicPr>
          <p:nvPr/>
        </p:nvPicPr>
        <p:blipFill>
          <a:blip r:embed="rId4"/>
          <a:stretch>
            <a:fillRect/>
          </a:stretch>
        </p:blipFill>
        <p:spPr>
          <a:xfrm>
            <a:off x="6791622" y="3158620"/>
            <a:ext cx="302987" cy="317146"/>
          </a:xfrm>
          <a:prstGeom prst="rect">
            <a:avLst/>
          </a:prstGeom>
        </p:spPr>
      </p:pic>
      <p:pic>
        <p:nvPicPr>
          <p:cNvPr id="11" name="图片 10"/>
          <p:cNvPicPr>
            <a:picLocks noChangeAspect="1"/>
          </p:cNvPicPr>
          <p:nvPr/>
        </p:nvPicPr>
        <p:blipFill>
          <a:blip r:embed="rId4"/>
          <a:stretch>
            <a:fillRect/>
          </a:stretch>
        </p:blipFill>
        <p:spPr>
          <a:xfrm>
            <a:off x="10669139" y="3153493"/>
            <a:ext cx="302987" cy="317146"/>
          </a:xfrm>
          <a:prstGeom prst="rect">
            <a:avLst/>
          </a:prstGeom>
        </p:spPr>
      </p:pic>
      <p:sp>
        <p:nvSpPr>
          <p:cNvPr id="12" name="内容占位符 1"/>
          <p:cNvSpPr txBox="1">
            <a:spLocks/>
          </p:cNvSpPr>
          <p:nvPr/>
        </p:nvSpPr>
        <p:spPr bwMode="auto">
          <a:xfrm>
            <a:off x="360854" y="35728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24答案.EPS" descr="id:2147489726;FounderCES"/>
          <p:cNvPicPr/>
          <p:nvPr/>
        </p:nvPicPr>
        <p:blipFill>
          <a:blip r:embed="rId5"/>
          <a:stretch>
            <a:fillRect/>
          </a:stretch>
        </p:blipFill>
        <p:spPr>
          <a:xfrm>
            <a:off x="360854" y="3769587"/>
            <a:ext cx="807720" cy="287655"/>
          </a:xfrm>
          <a:prstGeom prst="rect">
            <a:avLst/>
          </a:prstGeom>
        </p:spPr>
      </p:pic>
      <p:sp>
        <p:nvSpPr>
          <p:cNvPr id="14" name="内容占位符 1"/>
          <p:cNvSpPr txBox="1">
            <a:spLocks/>
          </p:cNvSpPr>
          <p:nvPr/>
        </p:nvSpPr>
        <p:spPr bwMode="auto">
          <a:xfrm>
            <a:off x="360854" y="41488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上述反应中氧化剂是</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填化学式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，被氧化的元素是</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填元素符号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5" name="内容占位符 1"/>
          <p:cNvSpPr txBox="1">
            <a:spLocks/>
          </p:cNvSpPr>
          <p:nvPr/>
        </p:nvSpPr>
        <p:spPr bwMode="auto">
          <a:xfrm>
            <a:off x="360854" y="47249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p>
        </p:txBody>
      </p:sp>
      <p:pic>
        <p:nvPicPr>
          <p:cNvPr id="16" name="24答案.EPS" descr="id:2147489726;FounderCES"/>
          <p:cNvPicPr/>
          <p:nvPr/>
        </p:nvPicPr>
        <p:blipFill>
          <a:blip r:embed="rId5"/>
          <a:stretch>
            <a:fillRect/>
          </a:stretch>
        </p:blipFill>
        <p:spPr>
          <a:xfrm>
            <a:off x="360854" y="4921715"/>
            <a:ext cx="807720" cy="287655"/>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硫</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的存在和性质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硫元素的存在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游离态：存在于火山喷口附近或地壳的岩层里。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化合态：主要以硫化物和硫酸盐等形式存在。例如硫铁矿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、黄铜矿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、芒硝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617;FounderCES"/>
          <p:cNvPicPr/>
          <p:nvPr/>
        </p:nvPicPr>
        <p:blipFill>
          <a:blip r:embed="rId2"/>
          <a:stretch>
            <a:fillRect/>
          </a:stretch>
        </p:blipFill>
        <p:spPr>
          <a:xfrm>
            <a:off x="2970689" y="747286"/>
            <a:ext cx="6249035" cy="539750"/>
          </a:xfrm>
          <a:prstGeom prst="rect">
            <a:avLst/>
          </a:prstGeom>
        </p:spPr>
      </p:pic>
      <p:pic>
        <p:nvPicPr>
          <p:cNvPr id="4" name="知识点1.EPS" descr="id:2147489624;FounderCES"/>
          <p:cNvPicPr/>
          <p:nvPr/>
        </p:nvPicPr>
        <p:blipFill>
          <a:blip r:embed="rId3"/>
          <a:stretch>
            <a:fillRect/>
          </a:stretch>
        </p:blipFill>
        <p:spPr>
          <a:xfrm>
            <a:off x="337964" y="1575395"/>
            <a:ext cx="1302385" cy="359410"/>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在上述反应中表现出来的性质是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氧化性和酸性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还原性和酸性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2088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89726;FounderCES"/>
          <p:cNvPicPr/>
          <p:nvPr/>
        </p:nvPicPr>
        <p:blipFill>
          <a:blip r:embed="rId2"/>
          <a:stretch>
            <a:fillRect/>
          </a:stretch>
        </p:blipFill>
        <p:spPr>
          <a:xfrm>
            <a:off x="360854" y="2617643"/>
            <a:ext cx="807720" cy="287655"/>
          </a:xfrm>
          <a:prstGeom prst="rect">
            <a:avLst/>
          </a:prstGeom>
        </p:spPr>
      </p:pic>
      <mc:AlternateContent xmlns:mc="http://schemas.openxmlformats.org/markup-compatibility/2006" xmlns:a14="http://schemas.microsoft.com/office/drawing/2010/main">
        <mc:Choice Requires="a14">
          <p:sp>
            <p:nvSpPr>
              <p:cNvPr id="5" name="内容占位符 1"/>
              <p:cNvSpPr txBox="1">
                <a:spLocks/>
              </p:cNvSpPr>
              <p:nvPr/>
            </p:nvSpPr>
            <p:spPr bwMode="auto">
              <a:xfrm>
                <a:off x="360854" y="2996952"/>
                <a:ext cx="11485848" cy="358726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所给物质的化合价和反应的部分化学方程式可知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该反应中氧化剂为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还原产物为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还原剂为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氧化产物为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li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lim>
                    </m:limUpp>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lim>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lim>
                    </m:limUp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e>
                          <m:lim>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lim>
                        </m:limUpp>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e>
                          <m:lim>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lim>
                        </m:limUpp>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变化过程中得失电子守恒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配平得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。在反应中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的化合价无变化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表现酸性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2996952"/>
                <a:ext cx="11485848" cy="3587264"/>
              </a:xfrm>
              <a:prstGeom prst="rect">
                <a:avLst/>
              </a:prstGeom>
              <a:blipFill>
                <a:blip r:embed="rId3"/>
                <a:stretch>
                  <a:fillRect l="-796" r="-849" b="-51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89719;FounderCES"/>
          <p:cNvPicPr/>
          <p:nvPr/>
        </p:nvPicPr>
        <p:blipFill>
          <a:blip r:embed="rId4"/>
          <a:stretch>
            <a:fillRect/>
          </a:stretch>
        </p:blipFill>
        <p:spPr>
          <a:xfrm>
            <a:off x="360854" y="3193707"/>
            <a:ext cx="807720" cy="287655"/>
          </a:xfrm>
          <a:prstGeom prst="rect">
            <a:avLst/>
          </a:prstGeom>
        </p:spPr>
      </p:pic>
    </p:spTree>
    <p:extLst>
      <p:ext uri="{BB962C8B-B14F-4D97-AF65-F5344CB8AC3E}">
        <p14:creationId xmlns:p14="http://schemas.microsoft.com/office/powerpoint/2010/main" val="168653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电子守恒</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解题</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要点3.EPS" descr="id:2147491974;FounderCES"/>
          <p:cNvPicPr/>
          <p:nvPr/>
        </p:nvPicPr>
        <p:blipFill>
          <a:blip r:embed="rId2">
            <a:clrChange>
              <a:clrFrom>
                <a:srgbClr val="FFFFFF"/>
              </a:clrFrom>
              <a:clrTo>
                <a:srgbClr val="FFFFFF">
                  <a:alpha val="0"/>
                </a:srgbClr>
              </a:clrTo>
            </a:clrChange>
          </a:blip>
          <a:stretch>
            <a:fillRect/>
          </a:stretch>
        </p:blipFill>
        <p:spPr>
          <a:xfrm>
            <a:off x="337964" y="915707"/>
            <a:ext cx="1024890" cy="359410"/>
          </a:xfrm>
          <a:prstGeom prst="rect">
            <a:avLst/>
          </a:prstGeom>
          <a:solidFill>
            <a:scrgbClr r="0" g="0" b="0">
              <a:alpha val="0"/>
            </a:scrgbClr>
          </a:solidFill>
        </p:spPr>
      </p:pic>
      <p:pic>
        <p:nvPicPr>
          <p:cNvPr id="4" name="zz50.jpg" descr="id:2147491981;FounderCES"/>
          <p:cNvPicPr/>
          <p:nvPr/>
        </p:nvPicPr>
        <p:blipFill>
          <a:blip r:embed="rId3">
            <a:clrChange>
              <a:clrFrom>
                <a:srgbClr val="FFFFFF"/>
              </a:clrFrom>
              <a:clrTo>
                <a:srgbClr val="FFFFFF">
                  <a:alpha val="0"/>
                </a:srgbClr>
              </a:clrTo>
            </a:clrChange>
          </a:blip>
          <a:stretch>
            <a:fillRect/>
          </a:stretch>
        </p:blipFill>
        <p:spPr>
          <a:xfrm>
            <a:off x="1990750" y="1484784"/>
            <a:ext cx="8211691" cy="4032448"/>
          </a:xfrm>
          <a:prstGeom prst="rect">
            <a:avLst/>
          </a:prstGeom>
          <a:solidFill>
            <a:scrgbClr r="0" g="0" b="0">
              <a:alpha val="0"/>
            </a:scrgbClr>
          </a:solidFill>
        </p:spPr>
      </p:pic>
    </p:spTree>
    <p:extLst>
      <p:ext uri="{BB962C8B-B14F-4D97-AF65-F5344CB8AC3E}">
        <p14:creationId xmlns:p14="http://schemas.microsoft.com/office/powerpoint/2010/main" val="3024517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mL</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浓度为 </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pc="-100" dirty="0" smtClean="0">
                <a:solidFill>
                  <a:srgbClr val="000000"/>
                </a:solidFill>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spc="-1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溶液恰好与</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mL</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浓度为 </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t>
            </a:r>
            <a:r>
              <a:rPr lang="en-US" altLang="zh-CN" b="1" spc="-1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溶液完全反应，已知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元素在产物中的化合价是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p>
        </p:txBody>
      </p:sp>
      <p:pic>
        <p:nvPicPr>
          <p:cNvPr id="3" name="24典例3.EPS" descr="id:2147491988;FounderCES"/>
          <p:cNvPicPr/>
          <p:nvPr/>
        </p:nvPicPr>
        <p:blipFill>
          <a:blip r:embed="rId2">
            <a:clrChange>
              <a:clrFrom>
                <a:srgbClr val="FFFFFF"/>
              </a:clrFrom>
              <a:clrTo>
                <a:srgbClr val="FFFFFF">
                  <a:alpha val="0"/>
                </a:srgbClr>
              </a:clrTo>
            </a:clrChange>
          </a:blip>
          <a:stretch>
            <a:fillRect/>
          </a:stretch>
        </p:blipFill>
        <p:spPr>
          <a:xfrm>
            <a:off x="343436" y="915707"/>
            <a:ext cx="1116965" cy="359410"/>
          </a:xfrm>
          <a:prstGeom prst="rect">
            <a:avLst/>
          </a:prstGeom>
          <a:solidFill>
            <a:scrgbClr r="0" g="0" b="0">
              <a:alpha val="0"/>
            </a:scrgbClr>
          </a:solidFill>
        </p:spPr>
      </p:pic>
      <p:sp>
        <p:nvSpPr>
          <p:cNvPr id="4" name="内容占位符 1"/>
          <p:cNvSpPr txBox="1">
            <a:spLocks/>
          </p:cNvSpPr>
          <p:nvPr/>
        </p:nvSpPr>
        <p:spPr bwMode="auto">
          <a:xfrm>
            <a:off x="360854" y="292975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3126505"/>
            <a:ext cx="807720" cy="287655"/>
          </a:xfrm>
          <a:prstGeom prst="rect">
            <a:avLst/>
          </a:prstGeom>
        </p:spPr>
      </p:pic>
      <p:sp>
        <p:nvSpPr>
          <p:cNvPr id="6" name="内容占位符 1"/>
          <p:cNvSpPr txBox="1">
            <a:spLocks/>
          </p:cNvSpPr>
          <p:nvPr/>
        </p:nvSpPr>
        <p:spPr bwMode="auto">
          <a:xfrm>
            <a:off x="360854" y="349966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mol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0.004 mol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已知反应中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碳元素化合价由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失电子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为还原剂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为氧化剂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得电子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化合价降低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在产物中的化合价是</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则根据得失电子守恒可得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mol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0.004 mol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9719;FounderCES"/>
          <p:cNvPicPr/>
          <p:nvPr/>
        </p:nvPicPr>
        <p:blipFill>
          <a:blip r:embed="rId4"/>
          <a:stretch>
            <a:fillRect/>
          </a:stretch>
        </p:blipFill>
        <p:spPr>
          <a:xfrm>
            <a:off x="360854" y="3696418"/>
            <a:ext cx="807720" cy="287655"/>
          </a:xfrm>
          <a:prstGeom prst="rect">
            <a:avLst/>
          </a:prstGeom>
        </p:spPr>
      </p:pic>
    </p:spTree>
    <p:extLst>
      <p:ext uri="{BB962C8B-B14F-4D97-AF65-F5344CB8AC3E}">
        <p14:creationId xmlns:p14="http://schemas.microsoft.com/office/powerpoint/2010/main" val="3950764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物理性质：硫俗称硫黄，是一种黄色晶体，难溶于水，微溶于酒精，易溶于二硫化碳。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e122.jpg" descr="id:2147491825;FounderCES"/>
          <p:cNvPicPr/>
          <p:nvPr/>
        </p:nvPicPr>
        <p:blipFill>
          <a:blip r:embed="rId2">
            <a:clrChange>
              <a:clrFrom>
                <a:srgbClr val="FFFFFF"/>
              </a:clrFrom>
              <a:clrTo>
                <a:srgbClr val="FFFFFF">
                  <a:alpha val="0"/>
                </a:srgbClr>
              </a:clrTo>
            </a:clrChange>
          </a:blip>
          <a:stretch>
            <a:fillRect/>
          </a:stretch>
        </p:blipFill>
        <p:spPr>
          <a:xfrm>
            <a:off x="2926854" y="2636912"/>
            <a:ext cx="6371224" cy="3876189"/>
          </a:xfrm>
          <a:prstGeom prst="rect">
            <a:avLst/>
          </a:prstGeom>
          <a:solidFill>
            <a:scrgbClr r="0" g="0" b="0">
              <a:alpha val="0"/>
            </a:scrgbClr>
          </a:solidFill>
        </p:spPr>
      </p:pic>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含</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硫物质的相互转化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不同价态的含硫</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2.EPS" descr="id:2147489653;FounderCES"/>
          <p:cNvPicPr/>
          <p:nvPr/>
        </p:nvPicPr>
        <p:blipFill>
          <a:blip r:embed="rId2"/>
          <a:stretch>
            <a:fillRect/>
          </a:stretch>
        </p:blipFill>
        <p:spPr>
          <a:xfrm>
            <a:off x="360854" y="915707"/>
            <a:ext cx="1354455" cy="35941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626966935"/>
              </p:ext>
            </p:extLst>
          </p:nvPr>
        </p:nvGraphicFramePr>
        <p:xfrm>
          <a:off x="343712" y="1916832"/>
          <a:ext cx="11502991" cy="1512168"/>
        </p:xfrm>
        <a:graphic>
          <a:graphicData uri="http://schemas.openxmlformats.org/drawingml/2006/table">
            <a:tbl>
              <a:tblPr firstRow="1" firstCol="1" bandRow="1"/>
              <a:tblGrid>
                <a:gridCol w="2300599">
                  <a:extLst>
                    <a:ext uri="{9D8B030D-6E8A-4147-A177-3AD203B41FA5}">
                      <a16:colId xmlns:a16="http://schemas.microsoft.com/office/drawing/2014/main" val="3660670737"/>
                    </a:ext>
                  </a:extLst>
                </a:gridCol>
                <a:gridCol w="2045232">
                  <a:extLst>
                    <a:ext uri="{9D8B030D-6E8A-4147-A177-3AD203B41FA5}">
                      <a16:colId xmlns:a16="http://schemas.microsoft.com/office/drawing/2014/main" val="3691397267"/>
                    </a:ext>
                  </a:extLst>
                </a:gridCol>
                <a:gridCol w="881129">
                  <a:extLst>
                    <a:ext uri="{9D8B030D-6E8A-4147-A177-3AD203B41FA5}">
                      <a16:colId xmlns:a16="http://schemas.microsoft.com/office/drawing/2014/main" val="3876643324"/>
                    </a:ext>
                  </a:extLst>
                </a:gridCol>
                <a:gridCol w="3190929">
                  <a:extLst>
                    <a:ext uri="{9D8B030D-6E8A-4147-A177-3AD203B41FA5}">
                      <a16:colId xmlns:a16="http://schemas.microsoft.com/office/drawing/2014/main" val="2595240328"/>
                    </a:ext>
                  </a:extLst>
                </a:gridCol>
                <a:gridCol w="3085102">
                  <a:extLst>
                    <a:ext uri="{9D8B030D-6E8A-4147-A177-3AD203B41FA5}">
                      <a16:colId xmlns:a16="http://schemas.microsoft.com/office/drawing/2014/main" val="207291078"/>
                    </a:ext>
                  </a:extLst>
                </a:gridCol>
              </a:tblGrid>
              <a:tr h="75608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含硫物质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48094909"/>
                  </a:ext>
                </a:extLst>
              </a:tr>
              <a:tr h="75608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硫元素化合价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41565321"/>
                  </a:ext>
                </a:extLst>
              </a:tr>
            </a:tbl>
          </a:graphicData>
        </a:graphic>
      </p:graphicFrame>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含硫物质之间的相互转化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70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硫物质多种多样，在一定条件下可相互转化。通过氧化还原反应可实现含有不同价态硫元素的物质之间的转化；通过非氧化还原反应可实现含有相同价态硫元素的不同物质间的转化。相关转化关系及化学方程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z48.jpg" descr="id:2147491847;FounderCES"/>
          <p:cNvPicPr/>
          <p:nvPr/>
        </p:nvPicPr>
        <p:blipFill>
          <a:blip r:embed="rId2">
            <a:clrChange>
              <a:clrFrom>
                <a:srgbClr val="FFFFFF"/>
              </a:clrFrom>
              <a:clrTo>
                <a:srgbClr val="FFFFFF">
                  <a:alpha val="0"/>
                </a:srgbClr>
              </a:clrTo>
            </a:clrChange>
          </a:blip>
          <a:stretch>
            <a:fillRect/>
          </a:stretch>
        </p:blipFill>
        <p:spPr>
          <a:xfrm>
            <a:off x="2926854" y="3068960"/>
            <a:ext cx="6364578" cy="3240360"/>
          </a:xfrm>
          <a:prstGeom prst="rect">
            <a:avLst/>
          </a:prstGeom>
          <a:solidFill>
            <a:scrgbClr r="0" g="0" b="0">
              <a:alpha val="0"/>
            </a:scrgbClr>
          </a:solidFill>
        </p:spPr>
      </p:pic>
    </p:spTree>
    <p:extLst>
      <p:ext uri="{BB962C8B-B14F-4D97-AF65-F5344CB8AC3E}">
        <p14:creationId xmlns:p14="http://schemas.microsoft.com/office/powerpoint/2010/main" val="2190959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985339"/>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85339"/>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022807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58157"/>
                <a:ext cx="11485848" cy="4127027"/>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pc="-500"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MS Mincho" panose="02020609040205080304" pitchFamily="49" charset="-128"/>
                    <a:ea typeface="宋体" panose="02010600030101010101" pitchFamily="2" charset="-122"/>
                    <a:cs typeface="Times New Roman" panose="02020603050405020304" pitchFamily="18" charset="0"/>
                  </a:rPr>
                  <a:t>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MS Mincho" panose="02020609040205080304" pitchFamily="49" charset="-128"/>
                    <a:ea typeface="宋体" panose="02010600030101010101" pitchFamily="2" charset="-122"/>
                    <a:cs typeface="Times New Roman" panose="02020603050405020304" pitchFamily="18" charset="0"/>
                  </a:rPr>
                  <a:t>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958157"/>
                <a:ext cx="11485848" cy="4127027"/>
              </a:xfrm>
              <a:blipFill>
                <a:blip r:embed="rId2"/>
                <a:stretch>
                  <a:fillRect l="-796"/>
                </a:stretch>
              </a:blipFill>
            </p:spPr>
            <p:txBody>
              <a:bodyPr/>
              <a:lstStyle/>
              <a:p>
                <a:r>
                  <a:rPr lang="zh-CN" altLang="en-US">
                    <a:noFill/>
                  </a:rPr>
                  <a:t> </a:t>
                </a:r>
              </a:p>
            </p:txBody>
          </p:sp>
        </mc:Fallback>
      </mc:AlternateContent>
      <p:pic>
        <p:nvPicPr>
          <p:cNvPr id="3" name="图片 2"/>
          <p:cNvPicPr/>
          <p:nvPr/>
        </p:nvPicPr>
        <p:blipFill>
          <a:blip r:embed="rId3"/>
          <a:stretch>
            <a:fillRect/>
          </a:stretch>
        </p:blipFill>
        <p:spPr>
          <a:xfrm>
            <a:off x="2134766" y="967028"/>
            <a:ext cx="1236345" cy="741680"/>
          </a:xfrm>
          <a:prstGeom prst="rect">
            <a:avLst/>
          </a:prstGeom>
        </p:spPr>
      </p:pic>
    </p:spTree>
    <p:extLst>
      <p:ext uri="{BB962C8B-B14F-4D97-AF65-F5344CB8AC3E}">
        <p14:creationId xmlns:p14="http://schemas.microsoft.com/office/powerpoint/2010/main" val="16989967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910630" y="3077669"/>
            <a:ext cx="1250263" cy="419100"/>
          </a:xfrm>
          <a:prstGeom prst="rect">
            <a:avLst/>
          </a:prstGeom>
        </p:spPr>
      </p:pic>
      <p:pic>
        <p:nvPicPr>
          <p:cNvPr id="5" name="图片 4"/>
          <p:cNvPicPr>
            <a:picLocks noChangeAspect="1"/>
          </p:cNvPicPr>
          <p:nvPr/>
        </p:nvPicPr>
        <p:blipFill>
          <a:blip r:embed="rId2"/>
          <a:stretch>
            <a:fillRect/>
          </a:stretch>
        </p:blipFill>
        <p:spPr>
          <a:xfrm>
            <a:off x="901921" y="2523262"/>
            <a:ext cx="1250263" cy="419100"/>
          </a:xfrm>
          <a:prstGeom prst="rect">
            <a:avLst/>
          </a:prstGeom>
        </p:spPr>
      </p:pic>
      <p:pic>
        <p:nvPicPr>
          <p:cNvPr id="4" name="图片 3"/>
          <p:cNvPicPr>
            <a:picLocks noChangeAspect="1"/>
          </p:cNvPicPr>
          <p:nvPr/>
        </p:nvPicPr>
        <p:blipFill>
          <a:blip r:embed="rId2"/>
          <a:stretch>
            <a:fillRect/>
          </a:stretch>
        </p:blipFill>
        <p:spPr>
          <a:xfrm>
            <a:off x="884503" y="1971422"/>
            <a:ext cx="1250263" cy="419100"/>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氧化还原</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反应方程式的配平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遵循的原则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原子守恒原则：反应物和生成物中的元素种类及其原子个数不变。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电子守恒原则：氧化剂所得电子总数等于还原剂所失电子总数。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电荷守恒原则：氧化还原反应的离子方程式中，反应物所带电荷总数等于生成物所带电荷总数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660;FounderCES"/>
          <p:cNvPicPr/>
          <p:nvPr/>
        </p:nvPicPr>
        <p:blipFill>
          <a:blip r:embed="rId3"/>
          <a:stretch>
            <a:fillRect/>
          </a:stretch>
        </p:blipFill>
        <p:spPr>
          <a:xfrm>
            <a:off x="340315" y="915707"/>
            <a:ext cx="1354455" cy="359410"/>
          </a:xfrm>
          <a:prstGeom prst="rect">
            <a:avLst/>
          </a:prstGeom>
        </p:spPr>
      </p:pic>
    </p:spTree>
    <p:extLst>
      <p:ext uri="{BB962C8B-B14F-4D97-AF65-F5344CB8AC3E}">
        <p14:creationId xmlns:p14="http://schemas.microsoft.com/office/powerpoint/2010/main" val="3763110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344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配平步骤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以铜和浓硝酸反应生成硝酸铜、二氧化氮和水为例：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写出反应物、生成物的化学式。标出反应前后化合价发生变化的元素的化合价。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𝐂𝐮</m:t>
                        </m:r>
                      </m:e>
                      <m:li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lim>
                    </m:limUp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lim>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lim>
                    </m:limUp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𝐂𝐮</m:t>
                        </m:r>
                      </m:e>
                      <m:lim>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lim>
                    </m:limUpp>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lim>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lim>
                    </m:limUp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根据化合价的变化标出电子转移的方向和数目。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134448"/>
              </a:xfrm>
              <a:blipFill>
                <a:blip r:embed="rId2"/>
                <a:stretch>
                  <a:fillRect l="-796" b="-583"/>
                </a:stretch>
              </a:blipFill>
            </p:spPr>
            <p:txBody>
              <a:bodyPr/>
              <a:lstStyle/>
              <a:p>
                <a:r>
                  <a:rPr lang="zh-CN" altLang="en-US">
                    <a:noFill/>
                  </a:rPr>
                  <a:t> </a:t>
                </a:r>
              </a:p>
            </p:txBody>
          </p:sp>
        </mc:Fallback>
      </mc:AlternateContent>
      <p:pic>
        <p:nvPicPr>
          <p:cNvPr id="3" name="er115y.jpg" descr="id:2147491861;FounderCES"/>
          <p:cNvPicPr/>
          <p:nvPr/>
        </p:nvPicPr>
        <p:blipFill>
          <a:blip r:embed="rId3">
            <a:clrChange>
              <a:clrFrom>
                <a:srgbClr val="FFFFFF"/>
              </a:clrFrom>
              <a:clrTo>
                <a:srgbClr val="FFFFFF">
                  <a:alpha val="0"/>
                </a:srgbClr>
              </a:clrTo>
            </a:clrChange>
          </a:blip>
          <a:stretch>
            <a:fillRect/>
          </a:stretch>
        </p:blipFill>
        <p:spPr>
          <a:xfrm>
            <a:off x="478582" y="3906072"/>
            <a:ext cx="5337154" cy="1512168"/>
          </a:xfrm>
          <a:prstGeom prst="rect">
            <a:avLst/>
          </a:prstGeom>
          <a:solidFill>
            <a:scrgbClr r="0" g="0" b="0">
              <a:alpha val="0"/>
            </a:scrgbClr>
          </a:solidFill>
        </p:spPr>
      </p:pic>
    </p:spTree>
    <p:extLst>
      <p:ext uri="{BB962C8B-B14F-4D97-AF65-F5344CB8AC3E}">
        <p14:creationId xmlns:p14="http://schemas.microsoft.com/office/powerpoint/2010/main" val="1188460426"/>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TotalTime>
  <Words>1075</Words>
  <Application>Microsoft Office PowerPoint</Application>
  <PresentationFormat>自定义</PresentationFormat>
  <Paragraphs>97</Paragraphs>
  <Slides>22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MS Mincho</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381</cp:revision>
  <dcterms:created xsi:type="dcterms:W3CDTF">2020-11-06T05:24:00Z</dcterms:created>
  <dcterms:modified xsi:type="dcterms:W3CDTF">2025-06-18T22:49:01Z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